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1" r:id="rId4"/>
  </p:sldMasterIdLst>
  <p:notesMasterIdLst>
    <p:notesMasterId r:id="rId15"/>
  </p:notesMasterIdLst>
  <p:handoutMasterIdLst>
    <p:handoutMasterId r:id="rId16"/>
  </p:handoutMasterIdLst>
  <p:sldIdLst>
    <p:sldId id="391" r:id="rId5"/>
    <p:sldId id="392" r:id="rId6"/>
    <p:sldId id="397" r:id="rId7"/>
    <p:sldId id="379" r:id="rId8"/>
    <p:sldId id="398" r:id="rId9"/>
    <p:sldId id="291" r:id="rId10"/>
    <p:sldId id="395" r:id="rId11"/>
    <p:sldId id="396" r:id="rId12"/>
    <p:sldId id="394" r:id="rId13"/>
    <p:sldId id="373" r:id="rId14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Baguet Script" panose="00000500000000000000" pitchFamily="2" charset="0"/>
      <p:regular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MS Shell Dlg 2" panose="020B0604030504040204" pitchFamily="34" charset="0"/>
      <p:regular r:id="rId26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ckwell Nova" panose="02060503020205020403" pitchFamily="18" charset="0"/>
      <p:regular r:id="rId32"/>
      <p:bold r:id="rId33"/>
      <p:italic r:id="rId34"/>
      <p:boldItalic r:id="rId35"/>
    </p:embeddedFont>
    <p:embeddedFont>
      <p:font typeface="Webdings" panose="05030102010509060703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1">
          <p15:clr>
            <a:srgbClr val="A4A3A4"/>
          </p15:clr>
        </p15:guide>
        <p15:guide id="2" orient="horz" pos="133">
          <p15:clr>
            <a:srgbClr val="A4A3A4"/>
          </p15:clr>
        </p15:guide>
        <p15:guide id="3" orient="horz" pos="756">
          <p15:clr>
            <a:srgbClr val="A4A3A4"/>
          </p15:clr>
        </p15:guide>
        <p15:guide id="4" orient="horz" pos="612">
          <p15:clr>
            <a:srgbClr val="A4A3A4"/>
          </p15:clr>
        </p15:guide>
        <p15:guide id="5" pos="144">
          <p15:clr>
            <a:srgbClr val="A4A3A4"/>
          </p15:clr>
        </p15:guide>
        <p15:guide id="6" pos="5616">
          <p15:clr>
            <a:srgbClr val="A4A3A4"/>
          </p15:clr>
        </p15:guide>
        <p15:guide id="7" pos="2880">
          <p15:clr>
            <a:srgbClr val="A4A3A4"/>
          </p15:clr>
        </p15:guide>
        <p15:guide id="8" pos="646">
          <p15:clr>
            <a:srgbClr val="A4A3A4"/>
          </p15:clr>
        </p15:guide>
        <p15:guide id="9" orient="horz" pos="147">
          <p15:clr>
            <a:srgbClr val="A4A3A4"/>
          </p15:clr>
        </p15:guide>
        <p15:guide id="10" orient="horz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BA9"/>
    <a:srgbClr val="005F94"/>
    <a:srgbClr val="008061"/>
    <a:srgbClr val="A4C61F"/>
    <a:srgbClr val="F1C400"/>
    <a:srgbClr val="808080"/>
    <a:srgbClr val="B7BF10"/>
    <a:srgbClr val="DA291C"/>
    <a:srgbClr val="00000F"/>
    <a:srgbClr val="FF2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9188A5-B6ED-4074-B751-39C5F3C2D042}" v="5" dt="2024-04-30T15:17:37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1" autoAdjust="0"/>
    <p:restoredTop sz="79674" autoAdjust="0"/>
  </p:normalViewPr>
  <p:slideViewPr>
    <p:cSldViewPr snapToGrid="0" showGuides="1">
      <p:cViewPr varScale="1">
        <p:scale>
          <a:sx n="106" d="100"/>
          <a:sy n="106" d="100"/>
        </p:scale>
        <p:origin x="690" y="90"/>
      </p:cViewPr>
      <p:guideLst>
        <p:guide orient="horz" pos="2741"/>
        <p:guide orient="horz" pos="133"/>
        <p:guide orient="horz" pos="756"/>
        <p:guide orient="horz" pos="612"/>
        <p:guide pos="144"/>
        <p:guide pos="5616"/>
        <p:guide pos="2880"/>
        <p:guide pos="646"/>
        <p:guide orient="horz" pos="147"/>
        <p:guide orient="horz" pos="2890"/>
      </p:guideLst>
    </p:cSldViewPr>
  </p:slideViewPr>
  <p:outlineViewPr>
    <p:cViewPr>
      <p:scale>
        <a:sx n="33" d="100"/>
        <a:sy n="33" d="100"/>
      </p:scale>
      <p:origin x="0" y="778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87"/>
    </p:cViewPr>
  </p:sorterViewPr>
  <p:notesViewPr>
    <p:cSldViewPr snapToGrid="0" showGuides="1">
      <p:cViewPr varScale="1">
        <p:scale>
          <a:sx n="120" d="100"/>
          <a:sy n="120" d="100"/>
        </p:scale>
        <p:origin x="-500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fler, Amy" userId="c73e3fc1-715f-4f6b-a446-a7f91bf77caf" providerId="ADAL" clId="{419188A5-B6ED-4074-B751-39C5F3C2D042}"/>
    <pc:docChg chg="custSel delSld modSld">
      <pc:chgData name="Hanfler, Amy" userId="c73e3fc1-715f-4f6b-a446-a7f91bf77caf" providerId="ADAL" clId="{419188A5-B6ED-4074-B751-39C5F3C2D042}" dt="2024-04-28T19:54:22.492" v="165" actId="20577"/>
      <pc:docMkLst>
        <pc:docMk/>
      </pc:docMkLst>
      <pc:sldChg chg="modNotesTx">
        <pc:chgData name="Hanfler, Amy" userId="c73e3fc1-715f-4f6b-a446-a7f91bf77caf" providerId="ADAL" clId="{419188A5-B6ED-4074-B751-39C5F3C2D042}" dt="2024-04-28T19:54:22.492" v="165" actId="20577"/>
        <pc:sldMkLst>
          <pc:docMk/>
          <pc:sldMk cId="616956740" sldId="291"/>
        </pc:sldMkLst>
      </pc:sldChg>
      <pc:sldChg chg="addSp delSp modSp mod chgLayout">
        <pc:chgData name="Hanfler, Amy" userId="c73e3fc1-715f-4f6b-a446-a7f91bf77caf" providerId="ADAL" clId="{419188A5-B6ED-4074-B751-39C5F3C2D042}" dt="2024-04-28T19:33:34.734" v="150"/>
        <pc:sldMkLst>
          <pc:docMk/>
          <pc:sldMk cId="7109049" sldId="373"/>
        </pc:sldMkLst>
        <pc:picChg chg="add del mod">
          <ac:chgData name="Hanfler, Amy" userId="c73e3fc1-715f-4f6b-a446-a7f91bf77caf" providerId="ADAL" clId="{419188A5-B6ED-4074-B751-39C5F3C2D042}" dt="2024-04-28T19:23:08.443" v="148" actId="478"/>
          <ac:picMkLst>
            <pc:docMk/>
            <pc:sldMk cId="7109049" sldId="373"/>
            <ac:picMk id="2" creationId="{8415CAEA-6EF1-7E59-8DA1-6CF46DB68CDA}"/>
          </ac:picMkLst>
        </pc:picChg>
        <pc:picChg chg="del">
          <ac:chgData name="Hanfler, Amy" userId="c73e3fc1-715f-4f6b-a446-a7f91bf77caf" providerId="ADAL" clId="{419188A5-B6ED-4074-B751-39C5F3C2D042}" dt="2024-04-28T19:15:22.959" v="107" actId="478"/>
          <ac:picMkLst>
            <pc:docMk/>
            <pc:sldMk cId="7109049" sldId="373"/>
            <ac:picMk id="3" creationId="{B1695131-FB05-7103-8081-77D5BAC43A2C}"/>
          </ac:picMkLst>
        </pc:picChg>
        <pc:picChg chg="add mod">
          <ac:chgData name="Hanfler, Amy" userId="c73e3fc1-715f-4f6b-a446-a7f91bf77caf" providerId="ADAL" clId="{419188A5-B6ED-4074-B751-39C5F3C2D042}" dt="2024-04-28T19:33:34.734" v="150"/>
          <ac:picMkLst>
            <pc:docMk/>
            <pc:sldMk cId="7109049" sldId="373"/>
            <ac:picMk id="4" creationId="{2910472B-D747-3D69-F118-2F7A405DA249}"/>
          </ac:picMkLst>
        </pc:picChg>
      </pc:sldChg>
      <pc:sldChg chg="modNotesTx">
        <pc:chgData name="Hanfler, Amy" userId="c73e3fc1-715f-4f6b-a446-a7f91bf77caf" providerId="ADAL" clId="{419188A5-B6ED-4074-B751-39C5F3C2D042}" dt="2024-04-28T19:22:34.156" v="146" actId="20577"/>
        <pc:sldMkLst>
          <pc:docMk/>
          <pc:sldMk cId="3295129491" sldId="379"/>
        </pc:sldMkLst>
      </pc:sldChg>
      <pc:sldChg chg="delSp modSp del mod modNotesTx">
        <pc:chgData name="Hanfler, Amy" userId="c73e3fc1-715f-4f6b-a446-a7f91bf77caf" providerId="ADAL" clId="{419188A5-B6ED-4074-B751-39C5F3C2D042}" dt="2024-04-28T19:12:42.816" v="3" actId="2696"/>
        <pc:sldMkLst>
          <pc:docMk/>
          <pc:sldMk cId="38714127" sldId="384"/>
        </pc:sldMkLst>
        <pc:spChg chg="mod">
          <ac:chgData name="Hanfler, Amy" userId="c73e3fc1-715f-4f6b-a446-a7f91bf77caf" providerId="ADAL" clId="{419188A5-B6ED-4074-B751-39C5F3C2D042}" dt="2024-04-28T19:12:33.225" v="1" actId="20577"/>
          <ac:spMkLst>
            <pc:docMk/>
            <pc:sldMk cId="38714127" sldId="384"/>
            <ac:spMk id="2" creationId="{6C226C0A-76EE-174B-8A1F-1CA9EBA23972}"/>
          </ac:spMkLst>
        </pc:spChg>
        <pc:picChg chg="del">
          <ac:chgData name="Hanfler, Amy" userId="c73e3fc1-715f-4f6b-a446-a7f91bf77caf" providerId="ADAL" clId="{419188A5-B6ED-4074-B751-39C5F3C2D042}" dt="2024-04-28T19:12:34.318" v="2" actId="478"/>
          <ac:picMkLst>
            <pc:docMk/>
            <pc:sldMk cId="38714127" sldId="384"/>
            <ac:picMk id="5" creationId="{F658C5CD-8DAB-9CC4-2908-544EFDED1037}"/>
          </ac:picMkLst>
        </pc:picChg>
      </pc:sldChg>
      <pc:sldChg chg="modNotesTx">
        <pc:chgData name="Hanfler, Amy" userId="c73e3fc1-715f-4f6b-a446-a7f91bf77caf" providerId="ADAL" clId="{419188A5-B6ED-4074-B751-39C5F3C2D042}" dt="2024-04-28T19:23:01.275" v="147" actId="20577"/>
        <pc:sldMkLst>
          <pc:docMk/>
          <pc:sldMk cId="3010284986" sldId="394"/>
        </pc:sldMkLst>
      </pc:sldChg>
      <pc:sldChg chg="modNotesTx">
        <pc:chgData name="Hanfler, Amy" userId="c73e3fc1-715f-4f6b-a446-a7f91bf77caf" providerId="ADAL" clId="{419188A5-B6ED-4074-B751-39C5F3C2D042}" dt="2024-04-28T19:14:47.262" v="106" actId="20577"/>
        <pc:sldMkLst>
          <pc:docMk/>
          <pc:sldMk cId="2964256110" sldId="396"/>
        </pc:sldMkLst>
      </pc:sldChg>
      <pc:sldChg chg="del">
        <pc:chgData name="Hanfler, Amy" userId="c73e3fc1-715f-4f6b-a446-a7f91bf77caf" providerId="ADAL" clId="{419188A5-B6ED-4074-B751-39C5F3C2D042}" dt="2024-04-28T19:14:10.394" v="46" actId="2696"/>
        <pc:sldMkLst>
          <pc:docMk/>
          <pc:sldMk cId="691383276" sldId="398"/>
        </pc:sldMkLst>
      </pc:sldChg>
    </pc:docChg>
  </pc:docChgLst>
  <pc:docChgLst>
    <pc:chgData name="Amy" userId="c73e3fc1-715f-4f6b-a446-a7f91bf77caf" providerId="ADAL" clId="{419188A5-B6ED-4074-B751-39C5F3C2D042}"/>
    <pc:docChg chg="undo custSel addSld delSld modSld">
      <pc:chgData name="Amy" userId="c73e3fc1-715f-4f6b-a446-a7f91bf77caf" providerId="ADAL" clId="{419188A5-B6ED-4074-B751-39C5F3C2D042}" dt="2024-04-30T15:25:54.025" v="398" actId="20577"/>
      <pc:docMkLst>
        <pc:docMk/>
      </pc:docMkLst>
      <pc:sldChg chg="modNotesTx">
        <pc:chgData name="Amy" userId="c73e3fc1-715f-4f6b-a446-a7f91bf77caf" providerId="ADAL" clId="{419188A5-B6ED-4074-B751-39C5F3C2D042}" dt="2024-04-30T14:39:05.355" v="199" actId="20577"/>
        <pc:sldMkLst>
          <pc:docMk/>
          <pc:sldMk cId="616956740" sldId="291"/>
        </pc:sldMkLst>
      </pc:sldChg>
      <pc:sldChg chg="addSp delSp modSp new mod modNotesTx">
        <pc:chgData name="Amy" userId="c73e3fc1-715f-4f6b-a446-a7f91bf77caf" providerId="ADAL" clId="{419188A5-B6ED-4074-B751-39C5F3C2D042}" dt="2024-04-30T15:25:54.025" v="398" actId="20577"/>
        <pc:sldMkLst>
          <pc:docMk/>
          <pc:sldMk cId="1898014097" sldId="398"/>
        </pc:sldMkLst>
        <pc:spChg chg="del">
          <ac:chgData name="Amy" userId="c73e3fc1-715f-4f6b-a446-a7f91bf77caf" providerId="ADAL" clId="{419188A5-B6ED-4074-B751-39C5F3C2D042}" dt="2024-04-30T13:36:32.962" v="1" actId="478"/>
          <ac:spMkLst>
            <pc:docMk/>
            <pc:sldMk cId="1898014097" sldId="398"/>
            <ac:spMk id="2" creationId="{0D1C98E7-5238-914C-AFD5-3C1643CDD4C3}"/>
          </ac:spMkLst>
        </pc:spChg>
        <pc:spChg chg="mod">
          <ac:chgData name="Amy" userId="c73e3fc1-715f-4f6b-a446-a7f91bf77caf" providerId="ADAL" clId="{419188A5-B6ED-4074-B751-39C5F3C2D042}" dt="2024-04-30T15:25:54.025" v="398" actId="20577"/>
          <ac:spMkLst>
            <pc:docMk/>
            <pc:sldMk cId="1898014097" sldId="398"/>
            <ac:spMk id="3" creationId="{2978D412-AF7E-74DF-4A5D-29817BCCCBF3}"/>
          </ac:spMkLst>
        </pc:spChg>
        <pc:spChg chg="del">
          <ac:chgData name="Amy" userId="c73e3fc1-715f-4f6b-a446-a7f91bf77caf" providerId="ADAL" clId="{419188A5-B6ED-4074-B751-39C5F3C2D042}" dt="2024-04-30T14:13:56.147" v="139" actId="478"/>
          <ac:spMkLst>
            <pc:docMk/>
            <pc:sldMk cId="1898014097" sldId="398"/>
            <ac:spMk id="4" creationId="{E4F447B8-2FF5-2D7D-AEFF-D1B270BE6FC4}"/>
          </ac:spMkLst>
        </pc:spChg>
        <pc:graphicFrameChg chg="add mod modGraphic">
          <ac:chgData name="Amy" userId="c73e3fc1-715f-4f6b-a446-a7f91bf77caf" providerId="ADAL" clId="{419188A5-B6ED-4074-B751-39C5F3C2D042}" dt="2024-04-30T15:21:39.069" v="385" actId="207"/>
          <ac:graphicFrameMkLst>
            <pc:docMk/>
            <pc:sldMk cId="1898014097" sldId="398"/>
            <ac:graphicFrameMk id="5" creationId="{BE857775-0E82-6EB6-8A30-C57ECCA38AAC}"/>
          </ac:graphicFrameMkLst>
        </pc:graphicFrameChg>
      </pc:sldChg>
      <pc:sldChg chg="addSp delSp modSp add del mod">
        <pc:chgData name="Amy" userId="c73e3fc1-715f-4f6b-a446-a7f91bf77caf" providerId="ADAL" clId="{419188A5-B6ED-4074-B751-39C5F3C2D042}" dt="2024-04-30T13:46:43.027" v="98" actId="2696"/>
        <pc:sldMkLst>
          <pc:docMk/>
          <pc:sldMk cId="3486363531" sldId="399"/>
        </pc:sldMkLst>
        <pc:spChg chg="add mod">
          <ac:chgData name="Amy" userId="c73e3fc1-715f-4f6b-a446-a7f91bf77caf" providerId="ADAL" clId="{419188A5-B6ED-4074-B751-39C5F3C2D042}" dt="2024-04-30T13:46:17.360" v="97" actId="20577"/>
          <ac:spMkLst>
            <pc:docMk/>
            <pc:sldMk cId="3486363531" sldId="399"/>
            <ac:spMk id="2" creationId="{49859A4C-CB5F-3CDD-D085-368FB6397AF0}"/>
          </ac:spMkLst>
        </pc:spChg>
        <pc:spChg chg="mod">
          <ac:chgData name="Amy" userId="c73e3fc1-715f-4f6b-a446-a7f91bf77caf" providerId="ADAL" clId="{419188A5-B6ED-4074-B751-39C5F3C2D042}" dt="2024-04-30T13:46:01.659" v="91" actId="20577"/>
          <ac:spMkLst>
            <pc:docMk/>
            <pc:sldMk cId="3486363531" sldId="399"/>
            <ac:spMk id="3" creationId="{2978D412-AF7E-74DF-4A5D-29817BCCCBF3}"/>
          </ac:spMkLst>
        </pc:spChg>
        <pc:graphicFrameChg chg="del modGraphic">
          <ac:chgData name="Amy" userId="c73e3fc1-715f-4f6b-a446-a7f91bf77caf" providerId="ADAL" clId="{419188A5-B6ED-4074-B751-39C5F3C2D042}" dt="2024-04-30T13:45:39.020" v="77" actId="478"/>
          <ac:graphicFrameMkLst>
            <pc:docMk/>
            <pc:sldMk cId="3486363531" sldId="399"/>
            <ac:graphicFrameMk id="5" creationId="{BE857775-0E82-6EB6-8A30-C57ECCA38AAC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69407726749088"/>
          <c:y val="0.13362071701212369"/>
          <c:w val="0.84130592273250915"/>
          <c:h val="0.663809966273037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 Actual</c:v>
                </c:pt>
              </c:strCache>
            </c:strRef>
          </c:tx>
          <c:spPr>
            <a:solidFill>
              <a:schemeClr val="accent6"/>
            </a:solidFill>
            <a:ln w="2857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Employee Participation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0-4D9A-AA08-AE7F1C3182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 Goal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Employee Participation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0-4D9A-AA08-AE7F1C318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582856"/>
        <c:axId val="281578936"/>
      </c:barChart>
      <c:catAx>
        <c:axId val="281582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chemeClr val="tx2"/>
                </a:solidFill>
                <a:latin typeface="+mn-lt"/>
              </a:defRPr>
            </a:pPr>
            <a:endParaRPr lang="en-US"/>
          </a:p>
        </c:txPr>
        <c:crossAx val="281578936"/>
        <c:crosses val="autoZero"/>
        <c:auto val="1"/>
        <c:lblAlgn val="ctr"/>
        <c:lblOffset val="100"/>
        <c:noMultiLvlLbl val="0"/>
      </c:catAx>
      <c:valAx>
        <c:axId val="2815789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0">
                    <a:solidFill>
                      <a:schemeClr val="tx2"/>
                    </a:solidFill>
                    <a:latin typeface="+mj-lt"/>
                  </a:defRPr>
                </a:pPr>
                <a:endParaRPr lang="en-US" sz="1400" b="0" dirty="0">
                  <a:solidFill>
                    <a:schemeClr val="tx2"/>
                  </a:solidFill>
                  <a:latin typeface="+mj-lt"/>
                </a:endParaRPr>
              </a:p>
              <a:p>
                <a:pPr>
                  <a:defRPr sz="1400" b="0">
                    <a:solidFill>
                      <a:schemeClr val="tx2"/>
                    </a:solidFill>
                    <a:latin typeface="+mj-lt"/>
                  </a:defRPr>
                </a:pPr>
                <a:endParaRPr lang="en-US" sz="1400" b="0" dirty="0">
                  <a:solidFill>
                    <a:schemeClr val="tx2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6.1994513129297747E-4"/>
              <c:y val="0.345485575598790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chemeClr val="tx2"/>
                </a:solidFill>
                <a:latin typeface="+mn-lt"/>
              </a:defRPr>
            </a:pPr>
            <a:endParaRPr lang="en-US"/>
          </a:p>
        </c:txPr>
        <c:crossAx val="2815828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80848208453581"/>
          <c:y val="1.8671983820358461E-3"/>
          <c:w val="0.84191517915464187"/>
          <c:h val="9.9912794793582616E-2"/>
        </c:manualLayout>
      </c:layout>
      <c:overlay val="0"/>
      <c:txPr>
        <a:bodyPr/>
        <a:lstStyle/>
        <a:p>
          <a:pPr>
            <a:defRPr sz="1000">
              <a:solidFill>
                <a:schemeClr val="tx2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69407726749088"/>
          <c:y val="0.13362071701212369"/>
          <c:w val="0.84130592273250915"/>
          <c:h val="0.663809966273037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 Actual</c:v>
                </c:pt>
              </c:strCache>
            </c:strRef>
          </c:tx>
          <c:spPr>
            <a:solidFill>
              <a:schemeClr val="accent6"/>
            </a:solidFill>
            <a:ln w="2857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Leadership Participation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8-4C61-B0B3-561A587288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 Goal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strRef>
              <c:f>Sheet1!$A$2</c:f>
              <c:strCache>
                <c:ptCount val="1"/>
                <c:pt idx="0">
                  <c:v>Leadership Participation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38-4C61-B0B3-561A58728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1582856"/>
        <c:axId val="281578936"/>
      </c:barChart>
      <c:catAx>
        <c:axId val="281582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chemeClr val="tx2"/>
                </a:solidFill>
                <a:latin typeface="+mn-lt"/>
              </a:defRPr>
            </a:pPr>
            <a:endParaRPr lang="en-US"/>
          </a:p>
        </c:txPr>
        <c:crossAx val="281578936"/>
        <c:crosses val="autoZero"/>
        <c:auto val="1"/>
        <c:lblAlgn val="ctr"/>
        <c:lblOffset val="100"/>
        <c:noMultiLvlLbl val="0"/>
      </c:catAx>
      <c:valAx>
        <c:axId val="2815789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200">
                <a:solidFill>
                  <a:schemeClr val="tx2"/>
                </a:solidFill>
                <a:latin typeface="+mn-lt"/>
              </a:defRPr>
            </a:pPr>
            <a:endParaRPr lang="en-US"/>
          </a:p>
        </c:txPr>
        <c:crossAx val="28158285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80848208453581"/>
          <c:y val="1.8671983820358461E-3"/>
          <c:w val="0.84191517915464187"/>
          <c:h val="9.9912794793582616E-2"/>
        </c:manualLayout>
      </c:layout>
      <c:overlay val="0"/>
      <c:txPr>
        <a:bodyPr/>
        <a:lstStyle/>
        <a:p>
          <a:pPr>
            <a:defRPr sz="1000">
              <a:solidFill>
                <a:schemeClr val="tx2"/>
              </a:solidFill>
              <a:latin typeface="+mn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0313-F1C1-4BE6-A903-24D8C0A87064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9A0D-136B-4D35-8372-B141A6D4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216B-A306-4191-9607-65EF0B473D4A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FE03-0128-49A4-9C8E-FA8E5C6B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Employee Giving Campaign runs May 1-31 and the fundraising priority is the greatest needs for each location, but as always, you can choose any fund you’re passionate about supporting!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80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 for your time and for choosing to make a difference!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0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424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rural Minnesotans, </a:t>
            </a:r>
            <a:r>
              <a:rPr lang="en-US" sz="120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Times New Roman" panose="02020603050405020304" pitchFamily="18" charset="0"/>
              </a:rPr>
              <a:t>we face many ongoing healthcare issues that affect the well-being of our communities. </a:t>
            </a:r>
            <a:br>
              <a:rPr lang="en-US" sz="120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Times New Roman" panose="02020603050405020304" pitchFamily="18" charset="0"/>
              </a:rPr>
            </a:br>
            <a:endParaRPr lang="en-US" sz="1200" dirty="0">
              <a:solidFill>
                <a:srgbClr val="111111"/>
              </a:solidFill>
              <a:effectLst/>
              <a:highlight>
                <a:srgbClr val="FFFFFF"/>
              </a:highlight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  <a:ea typeface="Times New Roman" panose="02020603050405020304" pitchFamily="18" charset="0"/>
              </a:rPr>
              <a:t>These include a shortage of medical professionals, a mental health crisis, and disparities in health equity.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more challenges surface, it’s essential that we remain united in our mission to make rural life healthier.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5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CentraCare, you have the opportunity to address these issues by donating to a cause you feel passionate about, making a lasting impact for your community. </a:t>
            </a:r>
            <a:br>
              <a:rPr lang="en-US" sz="1200" b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1200" b="0" dirty="0">
              <a:solidFill>
                <a:srgbClr val="111111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 1998, Employee Giving Campaign donors have upheld the tradition of providing added care and support for patients.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2023, that generosity resulted in a new Behavioral Health Team Space, the hiring of a second Suicide Prevention coordinator,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expansion of Clara's House, a new linear accelerator, plus many other location specific upgrades to help provide better patient care.</a:t>
            </a:r>
          </a:p>
          <a:p>
            <a:br>
              <a:rPr lang="en-US" sz="9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8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 2024, the goal is to increase overall employee participation to 15% this year and achieve 100% system-wide leadership participation </a:t>
            </a:r>
          </a:p>
          <a:p>
            <a:pPr>
              <a:spcBef>
                <a:spcPct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Last year, Long Prairie leadership once again achieved 100%.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regional breakdown of last year’s overall results. Every donation makes a big difference towards our achieving our goals!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We all have unique stories behind the causes we support. One cause I’m passionate about is… </a:t>
            </a:r>
            <a:r>
              <a:rPr lang="en-US" sz="1800" i="1" dirty="0">
                <a:solidFill>
                  <a:srgbClr val="00806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(presenter could share brief story</a:t>
            </a:r>
            <a:r>
              <a:rPr lang="en-US" sz="1800" dirty="0">
                <a:solidFill>
                  <a:srgbClr val="00806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When you participate in the Employee Giving Campaign, your individual story becomes part of a larger narrative</a:t>
            </a:r>
            <a:r>
              <a:rPr lang="en-US" sz="180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that transcends individual lives, weaving together compassion, generosity, and hope.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Together, we are choosing to make a meaningful difference and ensure that our communities are healthier and stronger.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53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Your gift makes a profound impact, regardless of the cause you choose to support or the amount.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 could mean that a </a:t>
            </a:r>
            <a:r>
              <a:rPr lang="en-US" sz="120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child receives life-saving treatment, a senior finds comfort in their final moments, or a struggling family gains access to essential medication.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By contributing to the Employee Giving Campaign, you are not only investing in the health and well-being of your community, but also demonstrating the values that define CentraCare.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5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you’re able, you can choose to give any dollar amount or 30/60/90 minutes of pay per pay period.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Aptos" panose="020B0004020202020204" pitchFamily="34" charset="0"/>
              </a:rPr>
              <a:t>Every gift, in any amount matters and payroll deduction makes it easy.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8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This graphic shows some employee answers to the question, “how do you feel after making a gift to the Employee Giving Campaign?”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Will you join your CentraCare teammates and help build healthier, stronger communities?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79F0C-473E-6E48-9D9F-011B6B48D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E6A59C-558A-0609-8014-9D9E27F4343E}"/>
              </a:ext>
            </a:extLst>
          </p:cNvPr>
          <p:cNvGrpSpPr/>
          <p:nvPr userDrawn="1"/>
        </p:nvGrpSpPr>
        <p:grpSpPr>
          <a:xfrm>
            <a:off x="3436737" y="1528731"/>
            <a:ext cx="2270526" cy="2086037"/>
            <a:chOff x="3436736" y="1239350"/>
            <a:chExt cx="2270526" cy="20860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AC460D5-FAAF-FD03-7785-04A034E7036D}"/>
                </a:ext>
              </a:extLst>
            </p:cNvPr>
            <p:cNvGrpSpPr/>
            <p:nvPr userDrawn="1"/>
          </p:nvGrpSpPr>
          <p:grpSpPr>
            <a:xfrm>
              <a:off x="3436737" y="2951774"/>
              <a:ext cx="2270525" cy="373613"/>
              <a:chOff x="2795847" y="2972967"/>
              <a:chExt cx="2270525" cy="223025"/>
            </a:xfrm>
          </p:grpSpPr>
          <p:cxnSp>
            <p:nvCxnSpPr>
              <p:cNvPr id="4" name="Elbow Connector 3">
                <a:extLst>
                  <a:ext uri="{FF2B5EF4-FFF2-40B4-BE49-F238E27FC236}">
                    <a16:creationId xmlns:a16="http://schemas.microsoft.com/office/drawing/2014/main" id="{3D59F7ED-5269-959C-A00A-0B7B2314B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 flipV="1">
                <a:off x="2795847" y="2972967"/>
                <a:ext cx="1353015" cy="223025"/>
              </a:xfrm>
              <a:prstGeom prst="bentConnector3">
                <a:avLst>
                  <a:gd name="adj1" fmla="val 0"/>
                </a:avLst>
              </a:prstGeom>
              <a:ln w="8890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Elbow Connector 6">
                <a:extLst>
                  <a:ext uri="{FF2B5EF4-FFF2-40B4-BE49-F238E27FC236}">
                    <a16:creationId xmlns:a16="http://schemas.microsoft.com/office/drawing/2014/main" id="{2570E911-0F2D-D5B3-E751-8EA4DAF49E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V="1">
                <a:off x="3713357" y="2972967"/>
                <a:ext cx="1353015" cy="223025"/>
              </a:xfrm>
              <a:prstGeom prst="bentConnector3">
                <a:avLst>
                  <a:gd name="adj1" fmla="val 0"/>
                </a:avLst>
              </a:prstGeom>
              <a:ln w="8890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7046C9-6BB3-08EE-5AC8-130038A312B8}"/>
                </a:ext>
              </a:extLst>
            </p:cNvPr>
            <p:cNvGrpSpPr/>
            <p:nvPr userDrawn="1"/>
          </p:nvGrpSpPr>
          <p:grpSpPr>
            <a:xfrm flipH="1" flipV="1">
              <a:off x="3436736" y="1239350"/>
              <a:ext cx="2270525" cy="373612"/>
              <a:chOff x="3472354" y="1203261"/>
              <a:chExt cx="2270525" cy="223025"/>
            </a:xfrm>
          </p:grpSpPr>
          <p:cxnSp>
            <p:nvCxnSpPr>
              <p:cNvPr id="13" name="Elbow Connector 12">
                <a:extLst>
                  <a:ext uri="{FF2B5EF4-FFF2-40B4-BE49-F238E27FC236}">
                    <a16:creationId xmlns:a16="http://schemas.microsoft.com/office/drawing/2014/main" id="{FAA15A7A-9874-2CD2-EA08-B40C6CF552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 flipV="1">
                <a:off x="3472354" y="1203261"/>
                <a:ext cx="1353015" cy="223025"/>
              </a:xfrm>
              <a:prstGeom prst="bentConnector3">
                <a:avLst>
                  <a:gd name="adj1" fmla="val 0"/>
                </a:avLst>
              </a:prstGeom>
              <a:ln w="8890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Elbow Connector 13">
                <a:extLst>
                  <a:ext uri="{FF2B5EF4-FFF2-40B4-BE49-F238E27FC236}">
                    <a16:creationId xmlns:a16="http://schemas.microsoft.com/office/drawing/2014/main" id="{F0E0CCC2-CB5D-2760-6B8B-147302BA3C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V="1">
                <a:off x="4389864" y="1203261"/>
                <a:ext cx="1353015" cy="223025"/>
              </a:xfrm>
              <a:prstGeom prst="bentConnector3">
                <a:avLst>
                  <a:gd name="adj1" fmla="val 0"/>
                </a:avLst>
              </a:prstGeom>
              <a:ln w="88900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934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05350" y="1200149"/>
            <a:ext cx="4210050" cy="31511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14DF7-8914-4B47-A529-F9B8D98337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3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826000" cy="31511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19724" y="-1"/>
            <a:ext cx="3724275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33363"/>
            <a:ext cx="4840357" cy="73211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ADD3B4-4CBA-9B4B-8458-76FC03E097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400" y="227012"/>
            <a:ext cx="4826000" cy="7384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400" y="1200150"/>
            <a:ext cx="4826000" cy="31511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3724275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CC199-FA36-334B-A79D-D4DAE8DA5A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2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27012"/>
            <a:ext cx="4118020" cy="738463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-1"/>
            <a:ext cx="4572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71AAD-790E-F740-990B-DAC1B1EECCF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ight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2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DBC922-D2D8-4A41-B1A0-E643BC10B5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99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86800" cy="146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857499"/>
            <a:ext cx="9144000" cy="17303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FF24B9-8C69-3F4D-9415-0BCF040B61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38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9144000" cy="4587875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B217F-31BC-164F-A5C8-5428E5FB67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7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2293937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-1"/>
            <a:ext cx="4572000" cy="2293937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572000" y="2293937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72000" cy="2293938"/>
          </a:xfrm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/>
              </a:buClr>
              <a:buFont typeface="Century Gothic" panose="020B0502020202020204" pitchFamily="34" charset="0"/>
              <a:buChar char=" 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DB87E-98FA-6E43-A0DB-D4201082EC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90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3048000" cy="4587876"/>
          </a:xfrm>
        </p:spPr>
        <p:txBody>
          <a:bodyPr vert="horz" lIns="0" tIns="1371600" rIns="0" bIns="1371600" rtlCol="0" anchor="t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48000" y="-1"/>
            <a:ext cx="3048000" cy="4587876"/>
          </a:xfrm>
        </p:spPr>
        <p:txBody>
          <a:bodyPr vert="horz" lIns="0" tIns="1371600" rIns="0" bIns="1371600" rtlCol="0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-1"/>
            <a:ext cx="3048000" cy="4587876"/>
          </a:xfrm>
        </p:spPr>
        <p:txBody>
          <a:bodyPr vert="horz" lIns="0" tIns="1371600" rIns="0" bIns="1371600" rtlCol="0">
            <a:normAutofit/>
          </a:bodyPr>
          <a:lstStyle>
            <a:lvl1pPr marL="287338" indent="-287338" algn="ctr">
              <a:buClr>
                <a:schemeClr val="bg1"/>
              </a:buClr>
              <a:buFont typeface="Century Gothic" panose="020B0502020202020204" pitchFamily="34" charset="0"/>
              <a:buChar char=" "/>
              <a:defRPr lang="en-US" dirty="0"/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7D84F-C1E5-594A-AC54-5EE8D931ED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45878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FC6367-0CEB-4340-A51F-EE73798FD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3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2009DCF-864F-AF4D-8E7B-017DFC4BF753}"/>
              </a:ext>
            </a:extLst>
          </p:cNvPr>
          <p:cNvSpPr/>
          <p:nvPr userDrawn="1"/>
        </p:nvSpPr>
        <p:spPr>
          <a:xfrm>
            <a:off x="0" y="4132544"/>
            <a:ext cx="9144000" cy="101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080B5E-8A45-074A-85C8-1C2012F26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2568" y="-5056"/>
            <a:ext cx="8974456" cy="51536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B52A6D-FDA9-E948-B184-573BFCEDD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9544" y="4767263"/>
            <a:ext cx="476250" cy="288924"/>
          </a:xfrm>
        </p:spPr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E986FC-5A11-0C75-CBA2-252152DB9EA1}"/>
              </a:ext>
            </a:extLst>
          </p:cNvPr>
          <p:cNvGrpSpPr/>
          <p:nvPr userDrawn="1"/>
        </p:nvGrpSpPr>
        <p:grpSpPr>
          <a:xfrm>
            <a:off x="2629450" y="3279578"/>
            <a:ext cx="2270525" cy="373613"/>
            <a:chOff x="2795847" y="2972967"/>
            <a:chExt cx="2270525" cy="223025"/>
          </a:xfrm>
        </p:grpSpPr>
        <p:cxnSp>
          <p:nvCxnSpPr>
            <p:cNvPr id="4" name="Elbow Connector 3">
              <a:extLst>
                <a:ext uri="{FF2B5EF4-FFF2-40B4-BE49-F238E27FC236}">
                  <a16:creationId xmlns:a16="http://schemas.microsoft.com/office/drawing/2014/main" id="{175711E3-D584-424E-0CA7-FDBEA1E8B44E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 flipV="1">
              <a:off x="2795847" y="2972967"/>
              <a:ext cx="1353015" cy="223025"/>
            </a:xfrm>
            <a:prstGeom prst="bentConnector3">
              <a:avLst>
                <a:gd name="adj1" fmla="val 0"/>
              </a:avLst>
            </a:prstGeom>
            <a:ln w="88900">
              <a:solidFill>
                <a:schemeClr val="tx2"/>
              </a:solidFill>
              <a:miter lim="800000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Elbow Connector 4">
              <a:extLst>
                <a:ext uri="{FF2B5EF4-FFF2-40B4-BE49-F238E27FC236}">
                  <a16:creationId xmlns:a16="http://schemas.microsoft.com/office/drawing/2014/main" id="{02CA8186-B0A4-D832-83C4-22CADF747F8D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V="1">
              <a:off x="3713357" y="2972967"/>
              <a:ext cx="1353015" cy="223025"/>
            </a:xfrm>
            <a:prstGeom prst="bentConnector3">
              <a:avLst>
                <a:gd name="adj1" fmla="val 0"/>
              </a:avLst>
            </a:prstGeom>
            <a:ln w="88900">
              <a:solidFill>
                <a:schemeClr val="tx2"/>
              </a:solidFill>
              <a:miter lim="800000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AE97053-E196-F618-A934-3F2751A83406}"/>
              </a:ext>
            </a:extLst>
          </p:cNvPr>
          <p:cNvGrpSpPr/>
          <p:nvPr userDrawn="1"/>
        </p:nvGrpSpPr>
        <p:grpSpPr>
          <a:xfrm flipH="1" flipV="1">
            <a:off x="2629449" y="1567154"/>
            <a:ext cx="2270525" cy="373612"/>
            <a:chOff x="3472354" y="1203261"/>
            <a:chExt cx="2270525" cy="223025"/>
          </a:xfrm>
        </p:grpSpPr>
        <p:cxnSp>
          <p:nvCxnSpPr>
            <p:cNvPr id="7" name="Elbow Connector 6">
              <a:extLst>
                <a:ext uri="{FF2B5EF4-FFF2-40B4-BE49-F238E27FC236}">
                  <a16:creationId xmlns:a16="http://schemas.microsoft.com/office/drawing/2014/main" id="{D3C3AD80-CD3D-6EFC-4DF7-881644263878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H="1" flipV="1">
              <a:off x="3472354" y="1203261"/>
              <a:ext cx="1353015" cy="223025"/>
            </a:xfrm>
            <a:prstGeom prst="bentConnector3">
              <a:avLst>
                <a:gd name="adj1" fmla="val 0"/>
              </a:avLst>
            </a:prstGeom>
            <a:ln w="88900">
              <a:solidFill>
                <a:schemeClr val="tx2"/>
              </a:solidFill>
              <a:miter lim="800000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833A7151-8399-05A4-01C6-52651FF33D81}"/>
                </a:ext>
              </a:extLst>
            </p:cNvPr>
            <p:cNvCxnSpPr>
              <a:cxnSpLocks/>
            </p:cNvCxnSpPr>
            <p:nvPr userDrawn="1"/>
          </p:nvCxnSpPr>
          <p:spPr>
            <a:xfrm rot="10800000" flipV="1">
              <a:off x="4389864" y="1203261"/>
              <a:ext cx="1353015" cy="223025"/>
            </a:xfrm>
            <a:prstGeom prst="bentConnector3">
              <a:avLst>
                <a:gd name="adj1" fmla="val 0"/>
              </a:avLst>
            </a:prstGeom>
            <a:ln w="88900">
              <a:solidFill>
                <a:schemeClr val="tx2"/>
              </a:solidFill>
              <a:miter lim="800000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00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2400" cy="127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0E117-ADD8-DE41-9EB4-8A81EEBFA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90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4EEA3-A155-974E-A4B2-ECCF1EF05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61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now, water, sky&#10;&#10;Description automatically generated">
            <a:extLst>
              <a:ext uri="{FF2B5EF4-FFF2-40B4-BE49-F238E27FC236}">
                <a16:creationId xmlns:a16="http://schemas.microsoft.com/office/drawing/2014/main" id="{E95FFEA5-C24D-5741-AD82-18BFB86D3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9144000" cy="51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28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F68815-75F7-3D44-B342-C0BB78E3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33962" r="15676"/>
          <a:stretch/>
        </p:blipFill>
        <p:spPr>
          <a:xfrm>
            <a:off x="0" y="0"/>
            <a:ext cx="9144000" cy="90301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CB7ED-F93B-6245-9F35-1B8E55CC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4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E0FD43-4C2D-9C4A-9F5A-84979769637D}"/>
              </a:ext>
            </a:extLst>
          </p:cNvPr>
          <p:cNvGrpSpPr/>
          <p:nvPr userDrawn="1"/>
        </p:nvGrpSpPr>
        <p:grpSpPr>
          <a:xfrm>
            <a:off x="-416512" y="330799"/>
            <a:ext cx="4383099" cy="1863474"/>
            <a:chOff x="-416512" y="330799"/>
            <a:chExt cx="4383099" cy="18634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906923-8372-8B40-BBDC-25FE230EB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68613" y="330799"/>
              <a:ext cx="1412074" cy="1863474"/>
            </a:xfrm>
            <a:prstGeom prst="rect">
              <a:avLst/>
            </a:prstGeom>
          </p:spPr>
        </p:pic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AF8DB97F-AA6D-A84D-A5C3-71DEDCE81D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416512" y="514278"/>
              <a:ext cx="4383099" cy="1574283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b="1" dirty="0">
                  <a:solidFill>
                    <a:schemeClr val="accent2"/>
                  </a:solidFill>
                </a:rPr>
                <a:t>QUADRUPLE AIM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EFDBB6-6345-ED46-A939-9671F12B27B9}"/>
              </a:ext>
            </a:extLst>
          </p:cNvPr>
          <p:cNvSpPr txBox="1"/>
          <p:nvPr userDrawn="1"/>
        </p:nvSpPr>
        <p:spPr>
          <a:xfrm>
            <a:off x="453218" y="2377752"/>
            <a:ext cx="4289503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Improve the health of the community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Enhance the patient experience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Reduce the cost of care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kern="1200" dirty="0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Improve provider and staff well-being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8D0EE-E801-EE4E-BBC9-65689DFBF4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4219" y="120933"/>
            <a:ext cx="4534060" cy="45136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ACB257-57B9-4A4E-BFB4-C2B13D39C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8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DB67668-AC20-4A44-BE39-21A842A1A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"/>
          <a:stretch/>
        </p:blipFill>
        <p:spPr>
          <a:xfrm>
            <a:off x="270045" y="190115"/>
            <a:ext cx="8107978" cy="43213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60B29-C998-EF43-B93F-05A7AB9ED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8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59A8C-3869-E042-9F37-C9431909D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AF3BB2-A5B5-CB57-8A1C-8F2AA4E5D2E2}"/>
              </a:ext>
            </a:extLst>
          </p:cNvPr>
          <p:cNvGrpSpPr/>
          <p:nvPr userDrawn="1"/>
        </p:nvGrpSpPr>
        <p:grpSpPr>
          <a:xfrm>
            <a:off x="-391978" y="400892"/>
            <a:ext cx="4383099" cy="3492693"/>
            <a:chOff x="-558910" y="400892"/>
            <a:chExt cx="4383099" cy="34926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0C0F97-722B-FBD5-E4ED-463972E70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343" y="400892"/>
              <a:ext cx="2980178" cy="34926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2B8351-22D6-3124-8E53-C83B791F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603" y="978604"/>
              <a:ext cx="1412074" cy="1863474"/>
            </a:xfrm>
            <a:prstGeom prst="rect">
              <a:avLst/>
            </a:prstGeom>
          </p:spPr>
        </p:pic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AADB67EC-1027-965D-C668-009003C7BF40}"/>
                </a:ext>
              </a:extLst>
            </p:cNvPr>
            <p:cNvSpPr txBox="1">
              <a:spLocks/>
            </p:cNvSpPr>
            <p:nvPr/>
          </p:nvSpPr>
          <p:spPr>
            <a:xfrm>
              <a:off x="-558910" y="1228153"/>
              <a:ext cx="4383099" cy="1574283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200" dirty="0"/>
                <a:t>Locations </a:t>
              </a:r>
              <a:br>
                <a:rPr lang="en-US" sz="2200" dirty="0"/>
              </a:br>
              <a:r>
                <a:rPr lang="en-US" sz="2200" dirty="0"/>
                <a:t>and Service</a:t>
              </a:r>
            </a:p>
            <a:p>
              <a:pPr algn="ctr"/>
              <a:r>
                <a:rPr lang="en-US" sz="2200" dirty="0"/>
                <a:t>Area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A0CA15-F2DE-172B-3A45-4C9B2E5F6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21545" r="19180" b="21545"/>
          <a:stretch/>
        </p:blipFill>
        <p:spPr>
          <a:xfrm>
            <a:off x="3019767" y="0"/>
            <a:ext cx="4869133" cy="456404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A865434-8544-048A-B875-C5A4D5FD87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89" y="3327842"/>
            <a:ext cx="2501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2614A3-C4CF-134B-A04E-B214F0DB9B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868680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7F31DC-9EFC-3143-92E4-AA1677EFA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5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210050" cy="315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05350" y="1200149"/>
            <a:ext cx="4210050" cy="31511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3E6FD0-CE8E-194E-B44F-E5DCAB5C9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8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49"/>
            <a:ext cx="4210050" cy="31511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AA7E4B-4486-AA4B-89D8-43B35AC7E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3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33363"/>
            <a:ext cx="8686800" cy="73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00150"/>
            <a:ext cx="8686800" cy="3151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 title="whiteback"/>
          <p:cNvSpPr/>
          <p:nvPr/>
        </p:nvSpPr>
        <p:spPr>
          <a:xfrm>
            <a:off x="7711440" y="4777104"/>
            <a:ext cx="143256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title="logo-middle"/>
          <p:cNvSpPr/>
          <p:nvPr/>
        </p:nvSpPr>
        <p:spPr>
          <a:xfrm>
            <a:off x="7848601" y="4675187"/>
            <a:ext cx="1066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A picture containing outdoor, snow, water, sky&#10;&#10;Description automatically generated">
            <a:extLst>
              <a:ext uri="{FF2B5EF4-FFF2-40B4-BE49-F238E27FC236}">
                <a16:creationId xmlns:a16="http://schemas.microsoft.com/office/drawing/2014/main" id="{CD671BCB-CA57-7E4B-AE41-EA1CFB9FA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0" b="37295"/>
          <a:stretch/>
        </p:blipFill>
        <p:spPr>
          <a:xfrm>
            <a:off x="0" y="4580978"/>
            <a:ext cx="9144000" cy="5574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FE1426-DFBD-8542-9ACF-9AA4F38B6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39100" y="4767263"/>
            <a:ext cx="476250" cy="288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83732C-98D2-5040-A0B3-2D75F98486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2" r:id="rId2"/>
    <p:sldLayoutId id="2147483817" r:id="rId3"/>
    <p:sldLayoutId id="2147483814" r:id="rId4"/>
    <p:sldLayoutId id="2147483815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5" r:id="rId16"/>
    <p:sldLayoutId id="2147483796" r:id="rId17"/>
    <p:sldLayoutId id="2147483797" r:id="rId18"/>
    <p:sldLayoutId id="2147483804" r:id="rId19"/>
    <p:sldLayoutId id="2147483805" r:id="rId20"/>
    <p:sldLayoutId id="2147483813" r:id="rId21"/>
    <p:sldLayoutId id="2147483811" r:id="rId22"/>
    <p:sldLayoutId id="214748381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spcBef>
          <a:spcPts val="1200"/>
        </a:spcBef>
        <a:buClr>
          <a:schemeClr val="bg2"/>
        </a:buClr>
        <a:buFont typeface="Webdings" panose="05030102010509060703" pitchFamily="18" charset="2"/>
        <a:buChar char="4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803275" indent="-28575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201738" indent="-228600" algn="l" defTabSz="914400" rtl="0" eaLnBrk="1" latinLnBrk="0" hangingPunct="1">
        <a:spcBef>
          <a:spcPts val="600"/>
        </a:spcBef>
        <a:buClr>
          <a:schemeClr val="bg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58938" indent="-22860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116138" indent="-228600" algn="l" defTabSz="914400" rtl="0" eaLnBrk="1" latinLnBrk="0" hangingPunct="1">
        <a:spcBef>
          <a:spcPts val="600"/>
        </a:spcBef>
        <a:buClr>
          <a:schemeClr val="bg2"/>
        </a:buClr>
        <a:buFont typeface="Arial" panose="020B0604020202020204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jp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centracare.com/documents/employee-campaign/CCF_EmployeeCampaign_PledgeCardPrintable_check.pdf" TargetMode="External"/><Relationship Id="rId5" Type="http://schemas.openxmlformats.org/officeDocument/2006/relationships/hyperlink" Target="https://give.centracare.com/give/551158/#!/donation/checkout" TargetMode="External"/><Relationship Id="rId4" Type="http://schemas.openxmlformats.org/officeDocument/2006/relationships/hyperlink" Target="https://adfs.centracare.com/adfs/ls/?wtrealm=urn%3acentracare%3aemployeecampaign.prd&amp;wctx=WsFedOwinState%3dodLxINnxKC5tzNJGwFyqbtXpnKjX2jh8D4RQ5Cmlu-Ba9lBM7o9sAbWY5teHms_0UG6IwTMBTLFGu0WhYQb_uvHTxNE1nAYqo4H_G6_s_aA1Y5-DBWHvhe9WXdtflWqGts-DdalpH4BIOfs9h_MbIQ&amp;wa=wsignin1.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E4C93F-9A98-C41E-3BA4-698F3C8AE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61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10472B-D747-3D69-F118-2F7A405DA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2B9FB-6893-DA1A-AC53-23CD212B16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3732C-98D2-5040-A0B3-2D75F984869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A close-up of words&#10;&#10;Description automatically generated">
            <a:extLst>
              <a:ext uri="{FF2B5EF4-FFF2-40B4-BE49-F238E27FC236}">
                <a16:creationId xmlns:a16="http://schemas.microsoft.com/office/drawing/2014/main" id="{8BC9C9C5-82EB-0E6E-0434-AB2B6C99A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15452" r="4974" b="16759"/>
          <a:stretch/>
        </p:blipFill>
        <p:spPr>
          <a:xfrm>
            <a:off x="1427948" y="44881"/>
            <a:ext cx="6657175" cy="50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0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4742" y="376321"/>
            <a:ext cx="6629901" cy="568311"/>
          </a:xfrm>
        </p:spPr>
        <p:txBody>
          <a:bodyPr/>
          <a:lstStyle/>
          <a:p>
            <a:r>
              <a:rPr lang="en-US" dirty="0"/>
              <a:t>You are Helping Make Rural Life Healthier!</a:t>
            </a:r>
          </a:p>
        </p:txBody>
      </p:sp>
      <p:pic>
        <p:nvPicPr>
          <p:cNvPr id="9" name="Picture 8" descr="A playground in front of a house&#10;&#10;Description automatically generated">
            <a:extLst>
              <a:ext uri="{FF2B5EF4-FFF2-40B4-BE49-F238E27FC236}">
                <a16:creationId xmlns:a16="http://schemas.microsoft.com/office/drawing/2014/main" id="{14CAF2CE-F25E-D386-52F0-BAD97287B0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14587" r="5291" b="22160"/>
          <a:stretch/>
        </p:blipFill>
        <p:spPr>
          <a:xfrm>
            <a:off x="3613600" y="3257520"/>
            <a:ext cx="3068524" cy="1091794"/>
          </a:xfrm>
          <a:prstGeom prst="rect">
            <a:avLst/>
          </a:prstGeom>
        </p:spPr>
      </p:pic>
      <p:pic>
        <p:nvPicPr>
          <p:cNvPr id="10" name="Picture 9" descr="Medium shot of a person&#10;&#10;Description automatically generated">
            <a:extLst>
              <a:ext uri="{FF2B5EF4-FFF2-40B4-BE49-F238E27FC236}">
                <a16:creationId xmlns:a16="http://schemas.microsoft.com/office/drawing/2014/main" id="{2F470B76-5215-2762-2A45-53191C1AF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7" t="14444" r="18468" b="33210"/>
          <a:stretch/>
        </p:blipFill>
        <p:spPr>
          <a:xfrm>
            <a:off x="368453" y="3277218"/>
            <a:ext cx="825925" cy="1096823"/>
          </a:xfrm>
          <a:prstGeom prst="rect">
            <a:avLst/>
          </a:prstGeom>
        </p:spPr>
      </p:pic>
      <p:pic>
        <p:nvPicPr>
          <p:cNvPr id="11" name="Picture 10" descr="A child in a gym&#10;&#10;Description automatically generated">
            <a:extLst>
              <a:ext uri="{FF2B5EF4-FFF2-40B4-BE49-F238E27FC236}">
                <a16:creationId xmlns:a16="http://schemas.microsoft.com/office/drawing/2014/main" id="{F2CE03B9-D71B-7B0E-8300-EE316A8232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0746" r="10521" b="28750"/>
          <a:stretch/>
        </p:blipFill>
        <p:spPr>
          <a:xfrm>
            <a:off x="357691" y="944632"/>
            <a:ext cx="2297232" cy="2157597"/>
          </a:xfrm>
          <a:prstGeom prst="rect">
            <a:avLst/>
          </a:prstGeom>
        </p:spPr>
      </p:pic>
      <p:pic>
        <p:nvPicPr>
          <p:cNvPr id="12" name="Picture 11" descr="A door to a room with computers&#10;&#10;Description automatically generated">
            <a:extLst>
              <a:ext uri="{FF2B5EF4-FFF2-40B4-BE49-F238E27FC236}">
                <a16:creationId xmlns:a16="http://schemas.microsoft.com/office/drawing/2014/main" id="{1C2C5A38-5675-D2F5-CDBE-0748475FC9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7" b="30966"/>
          <a:stretch/>
        </p:blipFill>
        <p:spPr>
          <a:xfrm>
            <a:off x="6838972" y="3257520"/>
            <a:ext cx="2021939" cy="1091794"/>
          </a:xfrm>
          <a:prstGeom prst="rect">
            <a:avLst/>
          </a:prstGeom>
        </p:spPr>
      </p:pic>
      <p:pic>
        <p:nvPicPr>
          <p:cNvPr id="13" name="Picture 12" descr="A child and a doctor reading a book&#10;&#10;Description automatically generated">
            <a:extLst>
              <a:ext uri="{FF2B5EF4-FFF2-40B4-BE49-F238E27FC236}">
                <a16:creationId xmlns:a16="http://schemas.microsoft.com/office/drawing/2014/main" id="{41EB9161-DA7A-226F-141C-485C65374E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1"/>
          <a:stretch/>
        </p:blipFill>
        <p:spPr>
          <a:xfrm>
            <a:off x="2807743" y="944632"/>
            <a:ext cx="2964198" cy="2154779"/>
          </a:xfrm>
          <a:prstGeom prst="rect">
            <a:avLst/>
          </a:prstGeom>
        </p:spPr>
      </p:pic>
      <p:pic>
        <p:nvPicPr>
          <p:cNvPr id="14" name="Picture 13" descr="A child on a swing&#10;&#10;Description automatically generated">
            <a:extLst>
              <a:ext uri="{FF2B5EF4-FFF2-40B4-BE49-F238E27FC236}">
                <a16:creationId xmlns:a16="http://schemas.microsoft.com/office/drawing/2014/main" id="{716B3F40-583D-968C-73BE-4FD7A61EB1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3429" r="6002" b="44797"/>
          <a:stretch/>
        </p:blipFill>
        <p:spPr>
          <a:xfrm>
            <a:off x="1340328" y="3282247"/>
            <a:ext cx="2127187" cy="1091794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F7489FFC-9642-2FF9-94B5-64F5C9603E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0" t="25953" r="15745" b="9725"/>
          <a:stretch/>
        </p:blipFill>
        <p:spPr>
          <a:xfrm>
            <a:off x="5924761" y="944632"/>
            <a:ext cx="2936150" cy="21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4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178365"/>
              </p:ext>
            </p:extLst>
          </p:nvPr>
        </p:nvGraphicFramePr>
        <p:xfrm>
          <a:off x="228599" y="964181"/>
          <a:ext cx="2539265" cy="307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Results &amp; 2024 Goals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E6CA1B3-8C80-00F9-32A8-9FE7FEBDF82C}"/>
              </a:ext>
            </a:extLst>
          </p:cNvPr>
          <p:cNvSpPr txBox="1">
            <a:spLocks/>
          </p:cNvSpPr>
          <p:nvPr/>
        </p:nvSpPr>
        <p:spPr>
          <a:xfrm>
            <a:off x="6163214" y="959645"/>
            <a:ext cx="2980786" cy="2775791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87338" indent="-287338" algn="l" defTabSz="914400" rtl="0" eaLnBrk="1" latinLnBrk="0" hangingPunct="1">
              <a:spcBef>
                <a:spcPts val="1200"/>
              </a:spcBef>
              <a:buClr>
                <a:schemeClr val="bg2"/>
              </a:buClr>
              <a:buFont typeface="Webdings" panose="05030102010509060703" pitchFamily="18" charset="2"/>
              <a:buChar char="4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3275" indent="-28575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1738" indent="-22860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8938" indent="-22860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6138" indent="-228600" algn="l" defTabSz="914400" rtl="0" eaLnBrk="1" latinLnBrk="0" hangingPunct="1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100" b="1" dirty="0">
                <a:solidFill>
                  <a:srgbClr val="005F94"/>
                </a:solidFill>
              </a:rPr>
              <a:t>2023 Leadership Participation by Location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b="1" dirty="0">
                <a:solidFill>
                  <a:schemeClr val="tx1"/>
                </a:solidFill>
              </a:rPr>
              <a:t>100%: Long Prairie 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91%: Melrose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81%: Sauk Centre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62%: Paynesville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61%: St. Cloud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54%: Willmar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47%: Redwood Falls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46%: Monticello</a:t>
            </a:r>
          </a:p>
          <a:p>
            <a:pPr marL="517525" lvl="1" indent="0">
              <a:lnSpc>
                <a:spcPct val="150000"/>
              </a:lnSpc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Graphic 6" descr="Star with solid fill">
            <a:extLst>
              <a:ext uri="{FF2B5EF4-FFF2-40B4-BE49-F238E27FC236}">
                <a16:creationId xmlns:a16="http://schemas.microsoft.com/office/drawing/2014/main" id="{A71D47B4-1675-52A5-C481-B4BD68987342}"/>
              </a:ext>
            </a:extLst>
          </p:cNvPr>
          <p:cNvSpPr/>
          <p:nvPr/>
        </p:nvSpPr>
        <p:spPr>
          <a:xfrm>
            <a:off x="6062173" y="1175610"/>
            <a:ext cx="334168" cy="334168"/>
          </a:xfrm>
          <a:custGeom>
            <a:avLst/>
            <a:gdLst>
              <a:gd name="connsiteX0" fmla="*/ 381000 w 381000"/>
              <a:gd name="connsiteY0" fmla="*/ 142875 h 381000"/>
              <a:gd name="connsiteX1" fmla="*/ 238125 w 381000"/>
              <a:gd name="connsiteY1" fmla="*/ 142875 h 381000"/>
              <a:gd name="connsiteX2" fmla="*/ 190500 w 381000"/>
              <a:gd name="connsiteY2" fmla="*/ 0 h 381000"/>
              <a:gd name="connsiteX3" fmla="*/ 142875 w 381000"/>
              <a:gd name="connsiteY3" fmla="*/ 142875 h 381000"/>
              <a:gd name="connsiteX4" fmla="*/ 0 w 381000"/>
              <a:gd name="connsiteY4" fmla="*/ 142875 h 381000"/>
              <a:gd name="connsiteX5" fmla="*/ 109538 w 381000"/>
              <a:gd name="connsiteY5" fmla="*/ 238125 h 381000"/>
              <a:gd name="connsiteX6" fmla="*/ 66675 w 381000"/>
              <a:gd name="connsiteY6" fmla="*/ 381000 h 381000"/>
              <a:gd name="connsiteX7" fmla="*/ 190500 w 381000"/>
              <a:gd name="connsiteY7" fmla="*/ 295275 h 381000"/>
              <a:gd name="connsiteX8" fmla="*/ 314325 w 381000"/>
              <a:gd name="connsiteY8" fmla="*/ 381000 h 381000"/>
              <a:gd name="connsiteX9" fmla="*/ 271463 w 381000"/>
              <a:gd name="connsiteY9" fmla="*/ 238125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000" h="381000">
                <a:moveTo>
                  <a:pt x="381000" y="142875"/>
                </a:moveTo>
                <a:lnTo>
                  <a:pt x="238125" y="142875"/>
                </a:lnTo>
                <a:lnTo>
                  <a:pt x="190500" y="0"/>
                </a:lnTo>
                <a:lnTo>
                  <a:pt x="142875" y="142875"/>
                </a:lnTo>
                <a:lnTo>
                  <a:pt x="0" y="142875"/>
                </a:lnTo>
                <a:lnTo>
                  <a:pt x="109538" y="238125"/>
                </a:lnTo>
                <a:lnTo>
                  <a:pt x="66675" y="381000"/>
                </a:lnTo>
                <a:lnTo>
                  <a:pt x="190500" y="295275"/>
                </a:lnTo>
                <a:lnTo>
                  <a:pt x="314325" y="381000"/>
                </a:lnTo>
                <a:lnTo>
                  <a:pt x="271463" y="238125"/>
                </a:lnTo>
                <a:close/>
              </a:path>
            </a:pathLst>
          </a:custGeom>
          <a:solidFill>
            <a:srgbClr val="F1C400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10AE4CC2-85CC-5B32-2165-7F9A8B955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32322"/>
              </p:ext>
            </p:extLst>
          </p:nvPr>
        </p:nvGraphicFramePr>
        <p:xfrm>
          <a:off x="2996464" y="959645"/>
          <a:ext cx="2539265" cy="3075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3CD2B0-C852-0AB8-9B97-301E8DF127FF}"/>
              </a:ext>
            </a:extLst>
          </p:cNvPr>
          <p:cNvSpPr txBox="1"/>
          <p:nvPr/>
        </p:nvSpPr>
        <p:spPr>
          <a:xfrm>
            <a:off x="1091887" y="2784540"/>
            <a:ext cx="98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13.1%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E493E-8143-077B-1B80-2912B19B22B8}"/>
              </a:ext>
            </a:extLst>
          </p:cNvPr>
          <p:cNvSpPr txBox="1"/>
          <p:nvPr/>
        </p:nvSpPr>
        <p:spPr>
          <a:xfrm>
            <a:off x="1758139" y="1695436"/>
            <a:ext cx="71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A38E0-6C5A-5C2C-8111-EA22F846ADC9}"/>
              </a:ext>
            </a:extLst>
          </p:cNvPr>
          <p:cNvSpPr txBox="1"/>
          <p:nvPr/>
        </p:nvSpPr>
        <p:spPr>
          <a:xfrm>
            <a:off x="3918332" y="2383752"/>
            <a:ext cx="554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61%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90518-9C69-F1C9-EECB-27CF601193B5}"/>
              </a:ext>
            </a:extLst>
          </p:cNvPr>
          <p:cNvSpPr txBox="1"/>
          <p:nvPr/>
        </p:nvSpPr>
        <p:spPr>
          <a:xfrm>
            <a:off x="4448402" y="1736166"/>
            <a:ext cx="711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08EC9-D2C6-B2DF-E870-71BEAA49F0DC}"/>
              </a:ext>
            </a:extLst>
          </p:cNvPr>
          <p:cNvSpPr txBox="1"/>
          <p:nvPr/>
        </p:nvSpPr>
        <p:spPr>
          <a:xfrm>
            <a:off x="8759816" y="2162717"/>
            <a:ext cx="235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260A6-3B67-4EEF-932B-808ADFBEAA22}"/>
              </a:ext>
            </a:extLst>
          </p:cNvPr>
          <p:cNvSpPr txBox="1"/>
          <p:nvPr/>
        </p:nvSpPr>
        <p:spPr>
          <a:xfrm>
            <a:off x="259189" y="4107188"/>
            <a:ext cx="7394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2023 Employee Giving raised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tx1"/>
                </a:solidFill>
              </a:rPr>
              <a:t>$756,943  </a:t>
            </a:r>
            <a:r>
              <a:rPr lang="en-US" sz="1400" dirty="0"/>
              <a:t>►</a:t>
            </a:r>
            <a:r>
              <a:rPr lang="en-US" sz="1400" dirty="0">
                <a:latin typeface="MS Shell Dlg 2" panose="020B0604030504040204" pitchFamily="34" charset="0"/>
              </a:rPr>
              <a:t>  Our </a:t>
            </a:r>
            <a:r>
              <a:rPr lang="en-US" sz="1400" dirty="0">
                <a:solidFill>
                  <a:schemeClr val="tx1"/>
                </a:solidFill>
              </a:rPr>
              <a:t>2024 Goal is </a:t>
            </a:r>
            <a:r>
              <a:rPr lang="en-US" sz="1400" b="1" dirty="0">
                <a:solidFill>
                  <a:srgbClr val="37C3DE"/>
                </a:solidFill>
              </a:rPr>
              <a:t>$800,000</a:t>
            </a:r>
          </a:p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E0D80F-5C60-DD43-4B17-726CC235D9BB}"/>
              </a:ext>
            </a:extLst>
          </p:cNvPr>
          <p:cNvCxnSpPr/>
          <p:nvPr/>
        </p:nvCxnSpPr>
        <p:spPr>
          <a:xfrm>
            <a:off x="228599" y="3976116"/>
            <a:ext cx="8435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12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78D412-AF7E-74DF-4A5D-29817BCC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33363"/>
            <a:ext cx="6937594" cy="584322"/>
          </a:xfrm>
        </p:spPr>
        <p:txBody>
          <a:bodyPr/>
          <a:lstStyle/>
          <a:p>
            <a:r>
              <a:rPr lang="en-US" dirty="0"/>
              <a:t>2023 Overall Regional Participation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E857775-0E82-6EB6-8A30-C57ECCA38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409679"/>
              </p:ext>
            </p:extLst>
          </p:nvPr>
        </p:nvGraphicFramePr>
        <p:xfrm>
          <a:off x="466344" y="742950"/>
          <a:ext cx="6937594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4144">
                  <a:extLst>
                    <a:ext uri="{9D8B030D-6E8A-4147-A177-3AD203B41FA5}">
                      <a16:colId xmlns:a16="http://schemas.microsoft.com/office/drawing/2014/main" val="2986544839"/>
                    </a:ext>
                  </a:extLst>
                </a:gridCol>
                <a:gridCol w="1217639">
                  <a:extLst>
                    <a:ext uri="{9D8B030D-6E8A-4147-A177-3AD203B41FA5}">
                      <a16:colId xmlns:a16="http://schemas.microsoft.com/office/drawing/2014/main" val="1633768228"/>
                    </a:ext>
                  </a:extLst>
                </a:gridCol>
                <a:gridCol w="1584314">
                  <a:extLst>
                    <a:ext uri="{9D8B030D-6E8A-4147-A177-3AD203B41FA5}">
                      <a16:colId xmlns:a16="http://schemas.microsoft.com/office/drawing/2014/main" val="1102851762"/>
                    </a:ext>
                  </a:extLst>
                </a:gridCol>
                <a:gridCol w="1201497">
                  <a:extLst>
                    <a:ext uri="{9D8B030D-6E8A-4147-A177-3AD203B41FA5}">
                      <a16:colId xmlns:a16="http://schemas.microsoft.com/office/drawing/2014/main" val="1061485065"/>
                    </a:ext>
                  </a:extLst>
                </a:gridCol>
              </a:tblGrid>
              <a:tr h="331661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solidFill>
                      <a:srgbClr val="005F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Donors</a:t>
                      </a:r>
                    </a:p>
                  </a:txBody>
                  <a:tcPr>
                    <a:solidFill>
                      <a:srgbClr val="005F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Participation</a:t>
                      </a:r>
                    </a:p>
                  </a:txBody>
                  <a:tcPr>
                    <a:solidFill>
                      <a:srgbClr val="005F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 Raised</a:t>
                      </a:r>
                    </a:p>
                  </a:txBody>
                  <a:tcPr>
                    <a:solidFill>
                      <a:srgbClr val="005F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632153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Long Prairie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$33,086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694399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Sauk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$20,921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251204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Melrose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$6,188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132801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Paynesville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$19,255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407701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St.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$566,407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326455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dirty="0"/>
                        <a:t>Redwood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$11,683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4710"/>
                  </a:ext>
                </a:extLst>
              </a:tr>
              <a:tr h="358448">
                <a:tc>
                  <a:txBody>
                    <a:bodyPr/>
                    <a:lstStyle/>
                    <a:p>
                      <a:r>
                        <a:rPr lang="en-US" sz="1800" b="0" dirty="0"/>
                        <a:t>Willmar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$60,478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75490"/>
                  </a:ext>
                </a:extLst>
              </a:tr>
              <a:tr h="331661">
                <a:tc>
                  <a:txBody>
                    <a:bodyPr/>
                    <a:lstStyle/>
                    <a:p>
                      <a:r>
                        <a:rPr lang="en-US" dirty="0"/>
                        <a:t>Monticello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$22,127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785147"/>
                  </a:ext>
                </a:extLst>
              </a:tr>
              <a:tr h="33166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CentraCare Total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1,566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13.1%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$756,943 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06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01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68A19-38F1-EAED-937A-7CA1D554B566}"/>
              </a:ext>
            </a:extLst>
          </p:cNvPr>
          <p:cNvSpPr txBox="1"/>
          <p:nvPr/>
        </p:nvSpPr>
        <p:spPr>
          <a:xfrm>
            <a:off x="438925" y="912918"/>
            <a:ext cx="3980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2"/>
                </a:solidFill>
                <a:latin typeface="Baguet Script" panose="00000500000000000000" pitchFamily="2" charset="0"/>
                <a:ea typeface="ADLaM Display" panose="020F0502020204030204" pitchFamily="2" charset="0"/>
                <a:cs typeface="Calibri" panose="020F0502020204030204" pitchFamily="34" charset="0"/>
              </a:rPr>
              <a:t>compassion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1353E-86EA-A1BB-899F-FFC9835BAF4C}"/>
              </a:ext>
            </a:extLst>
          </p:cNvPr>
          <p:cNvSpPr txBox="1"/>
          <p:nvPr/>
        </p:nvSpPr>
        <p:spPr>
          <a:xfrm>
            <a:off x="438925" y="1763365"/>
            <a:ext cx="3980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A4C61F"/>
                </a:solidFill>
                <a:latin typeface="Rockwell Nova" panose="020F0502020204030204" pitchFamily="18" charset="0"/>
                <a:ea typeface="Segoe UI Black" panose="020B0A02040204020203" pitchFamily="34" charset="0"/>
                <a:cs typeface="Kokila" panose="020B0502040204020203" pitchFamily="34" charset="0"/>
              </a:rPr>
              <a:t>generosity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62048-9087-1B81-02C8-7ADD25C8A7C6}"/>
              </a:ext>
            </a:extLst>
          </p:cNvPr>
          <p:cNvSpPr txBox="1"/>
          <p:nvPr/>
        </p:nvSpPr>
        <p:spPr>
          <a:xfrm>
            <a:off x="1053740" y="2440739"/>
            <a:ext cx="27505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rgbClr val="F1C400"/>
                </a:solidFill>
                <a:latin typeface="Baguet Script" panose="020F0502020204030204" pitchFamily="2" charset="0"/>
              </a:rPr>
              <a:t>hope</a:t>
            </a:r>
          </a:p>
        </p:txBody>
      </p:sp>
      <p:pic>
        <p:nvPicPr>
          <p:cNvPr id="8" name="Picture 7" descr="A person hugging a child&#10;&#10;Description automatically generated">
            <a:extLst>
              <a:ext uri="{FF2B5EF4-FFF2-40B4-BE49-F238E27FC236}">
                <a16:creationId xmlns:a16="http://schemas.microsoft.com/office/drawing/2014/main" id="{175DFB7B-1801-AF0B-FDB4-31584C19C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r="51941" b="1924"/>
          <a:stretch/>
        </p:blipFill>
        <p:spPr>
          <a:xfrm>
            <a:off x="4822398" y="0"/>
            <a:ext cx="4321602" cy="45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5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4272" y="332509"/>
            <a:ext cx="8551128" cy="632966"/>
          </a:xfrm>
        </p:spPr>
        <p:txBody>
          <a:bodyPr/>
          <a:lstStyle/>
          <a:p>
            <a:r>
              <a:rPr lang="en-US" sz="2800" dirty="0">
                <a:effectLst/>
                <a:ea typeface="Times New Roman" panose="02020603050405020304" pitchFamily="18" charset="0"/>
              </a:rPr>
              <a:t>Your gift makes a profound impact!</a:t>
            </a:r>
            <a:endParaRPr lang="en-US" dirty="0"/>
          </a:p>
        </p:txBody>
      </p:sp>
      <p:pic>
        <p:nvPicPr>
          <p:cNvPr id="9" name="Content Placeholder 2" descr="Close-up of a doctor's hands&#10;&#10;Description automatically generated">
            <a:extLst>
              <a:ext uri="{FF2B5EF4-FFF2-40B4-BE49-F238E27FC236}">
                <a16:creationId xmlns:a16="http://schemas.microsoft.com/office/drawing/2014/main" id="{E9A569E5-BC96-3B94-E8D9-6767E1739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780" b="7205"/>
          <a:stretch/>
        </p:blipFill>
        <p:spPr>
          <a:xfrm>
            <a:off x="2682185" y="1359418"/>
            <a:ext cx="2785928" cy="2590788"/>
          </a:xfrm>
        </p:spPr>
      </p:pic>
      <p:pic>
        <p:nvPicPr>
          <p:cNvPr id="10" name="Picture 9" descr="A child in a hospital bed holding a hand of a person&#10;&#10;Description automatically generated">
            <a:extLst>
              <a:ext uri="{FF2B5EF4-FFF2-40B4-BE49-F238E27FC236}">
                <a16:creationId xmlns:a16="http://schemas.microsoft.com/office/drawing/2014/main" id="{0A86623D-39AB-7071-6647-70299C2F41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-1" r="42656" b="1962"/>
          <a:stretch/>
        </p:blipFill>
        <p:spPr>
          <a:xfrm>
            <a:off x="364272" y="1359419"/>
            <a:ext cx="2199787" cy="2590788"/>
          </a:xfrm>
          <a:prstGeom prst="rect">
            <a:avLst/>
          </a:prstGeom>
        </p:spPr>
      </p:pic>
      <p:pic>
        <p:nvPicPr>
          <p:cNvPr id="11" name="Picture 10" descr="A group of people holding children&#10;&#10;Description automatically generated">
            <a:extLst>
              <a:ext uri="{FF2B5EF4-FFF2-40B4-BE49-F238E27FC236}">
                <a16:creationId xmlns:a16="http://schemas.microsoft.com/office/drawing/2014/main" id="{07DF8BD4-65C4-EC83-A483-1292F55024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r="11958" b="25483"/>
          <a:stretch/>
        </p:blipFill>
        <p:spPr>
          <a:xfrm>
            <a:off x="5586858" y="1359418"/>
            <a:ext cx="3271286" cy="25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12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ircular 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732CB56B-A609-3EEC-5519-A443CADA9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1"/>
          <a:stretch/>
        </p:blipFill>
        <p:spPr>
          <a:xfrm>
            <a:off x="555736" y="1712930"/>
            <a:ext cx="1474316" cy="13967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21B78E-FA57-BC89-F0C7-3F7FE0EB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36" y="396938"/>
            <a:ext cx="8274768" cy="732112"/>
          </a:xfrm>
        </p:spPr>
        <p:txBody>
          <a:bodyPr/>
          <a:lstStyle/>
          <a:p>
            <a:r>
              <a:rPr lang="en-US" dirty="0"/>
              <a:t>Convenient Giving Options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D7B11-1B98-E114-4AAD-0664B92C6160}"/>
              </a:ext>
            </a:extLst>
          </p:cNvPr>
          <p:cNvSpPr txBox="1"/>
          <p:nvPr/>
        </p:nvSpPr>
        <p:spPr>
          <a:xfrm>
            <a:off x="2219454" y="1712930"/>
            <a:ext cx="4705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Give any dollar amount or</a:t>
            </a:r>
            <a:br>
              <a:rPr lang="en-US" sz="1600" dirty="0"/>
            </a:br>
            <a:r>
              <a:rPr lang="en-US" sz="1600" dirty="0"/>
              <a:t>30/60/90 minutes per pay period via: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4"/>
              </a:rPr>
              <a:t>Payroll deduction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Credit Card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6"/>
              </a:rPr>
              <a:t>Cash or Check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0" name="Picture 9" descr="A blue and white rectangle with white text&#10;&#10;Description automatically generated">
            <a:extLst>
              <a:ext uri="{FF2B5EF4-FFF2-40B4-BE49-F238E27FC236}">
                <a16:creationId xmlns:a16="http://schemas.microsoft.com/office/drawing/2014/main" id="{0C65A6DA-13EE-7047-C088-8086CAB2B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77" y="1054904"/>
            <a:ext cx="2811566" cy="281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56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eart shaped text with different colored text&#10;&#10;Description automatically generated">
            <a:extLst>
              <a:ext uri="{FF2B5EF4-FFF2-40B4-BE49-F238E27FC236}">
                <a16:creationId xmlns:a16="http://schemas.microsoft.com/office/drawing/2014/main" id="{DD64EB20-CAF7-868F-8A17-0B8BE7672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10940" r="5008" b="13025"/>
          <a:stretch/>
        </p:blipFill>
        <p:spPr>
          <a:xfrm>
            <a:off x="1586739" y="0"/>
            <a:ext cx="5970522" cy="50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4986"/>
      </p:ext>
    </p:extLst>
  </p:cSld>
  <p:clrMapOvr>
    <a:masterClrMapping/>
  </p:clrMapOvr>
</p:sld>
</file>

<file path=ppt/theme/theme1.xml><?xml version="1.0" encoding="utf-8"?>
<a:theme xmlns:a="http://schemas.openxmlformats.org/drawingml/2006/main" name="Essentialist Wide">
  <a:themeElements>
    <a:clrScheme name="CentraCare Corporate Colors for Powerpoint">
      <a:dk1>
        <a:srgbClr val="000000"/>
      </a:dk1>
      <a:lt1>
        <a:srgbClr val="FFFFFF"/>
      </a:lt1>
      <a:dk2>
        <a:srgbClr val="005A9C"/>
      </a:dk2>
      <a:lt2>
        <a:srgbClr val="05C3DE"/>
      </a:lt2>
      <a:accent1>
        <a:srgbClr val="263777"/>
      </a:accent1>
      <a:accent2>
        <a:srgbClr val="005A9C"/>
      </a:accent2>
      <a:accent3>
        <a:srgbClr val="05C3DE"/>
      </a:accent3>
      <a:accent4>
        <a:srgbClr val="6B7069"/>
      </a:accent4>
      <a:accent5>
        <a:srgbClr val="2A2A2A"/>
      </a:accent5>
      <a:accent6>
        <a:srgbClr val="B5B5B5"/>
      </a:accent6>
      <a:hlink>
        <a:srgbClr val="263777"/>
      </a:hlink>
      <a:folHlink>
        <a:srgbClr val="263777"/>
      </a:folHlink>
    </a:clrScheme>
    <a:fontScheme name="Custom 16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0846EFFCEA141B53184971A8198CC" ma:contentTypeVersion="14" ma:contentTypeDescription="Create a new document." ma:contentTypeScope="" ma:versionID="d125b6f0bcbe10ddb40a17a61fb2152b">
  <xsd:schema xmlns:xsd="http://www.w3.org/2001/XMLSchema" xmlns:xs="http://www.w3.org/2001/XMLSchema" xmlns:p="http://schemas.microsoft.com/office/2006/metadata/properties" xmlns:ns2="a631d826-c51d-4d5f-9780-ea4e7c35afba" xmlns:ns3="044acdb9-bc39-4522-a7c3-be1bc1c1187b" xmlns:ns4="5f6c7651-19a0-4200-b46a-7f2b3e1f5188" targetNamespace="http://schemas.microsoft.com/office/2006/metadata/properties" ma:root="true" ma:fieldsID="78300f84f47c3ff50a5e10cc94e32b83" ns2:_="" ns3:_="" ns4:_="">
    <xsd:import namespace="a631d826-c51d-4d5f-9780-ea4e7c35afba"/>
    <xsd:import namespace="044acdb9-bc39-4522-a7c3-be1bc1c1187b"/>
    <xsd:import namespace="5f6c7651-19a0-4200-b46a-7f2b3e1f51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1d826-c51d-4d5f-9780-ea4e7c35a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8777b9a-6543-4d85-a4ac-19f9027fc8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acdb9-bc39-4522-a7c3-be1bc1c1187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6c7651-19a0-4200-b46a-7f2b3e1f518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bbaf99b-9821-4417-8553-dad0a8a455ee}" ma:internalName="TaxCatchAll" ma:showField="CatchAllData" ma:web="044acdb9-bc39-4522-a7c3-be1bc1c118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6c7651-19a0-4200-b46a-7f2b3e1f5188" xsi:nil="true"/>
    <lcf76f155ced4ddcb4097134ff3c332f xmlns="a631d826-c51d-4d5f-9780-ea4e7c35afb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F99FC2-772C-4DBB-B70E-BB5BA55410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31d826-c51d-4d5f-9780-ea4e7c35afba"/>
    <ds:schemaRef ds:uri="044acdb9-bc39-4522-a7c3-be1bc1c1187b"/>
    <ds:schemaRef ds:uri="5f6c7651-19a0-4200-b46a-7f2b3e1f51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E1C76-A658-4B34-96B3-3FC1F3FED273}">
  <ds:schemaRefs>
    <ds:schemaRef ds:uri="http://purl.org/dc/dcmitype/"/>
    <ds:schemaRef ds:uri="http://purl.org/dc/elements/1.1/"/>
    <ds:schemaRef ds:uri="http://schemas.openxmlformats.org/package/2006/metadata/core-properties"/>
    <ds:schemaRef ds:uri="a631d826-c51d-4d5f-9780-ea4e7c35afb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5f6c7651-19a0-4200-b46a-7f2b3e1f5188"/>
    <ds:schemaRef ds:uri="044acdb9-bc39-4522-a7c3-be1bc1c1187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37E6FE3-E437-4530-B4D4-4B2DEB8221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47611</TotalTime>
  <Words>669</Words>
  <Application>Microsoft Office PowerPoint</Application>
  <PresentationFormat>On-screen Show (16:9)</PresentationFormat>
  <Paragraphs>113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Baguet Script</vt:lpstr>
      <vt:lpstr>Aptos</vt:lpstr>
      <vt:lpstr>Roboto</vt:lpstr>
      <vt:lpstr>MS Shell Dlg 2</vt:lpstr>
      <vt:lpstr>Arial Narrow</vt:lpstr>
      <vt:lpstr>Century Gothic</vt:lpstr>
      <vt:lpstr>Arial</vt:lpstr>
      <vt:lpstr>Wingdings</vt:lpstr>
      <vt:lpstr>Times New Roman</vt:lpstr>
      <vt:lpstr>Rockwell Nova</vt:lpstr>
      <vt:lpstr>Calibri</vt:lpstr>
      <vt:lpstr>Webdings</vt:lpstr>
      <vt:lpstr>Essentialist Wide</vt:lpstr>
      <vt:lpstr>PowerPoint Presentation</vt:lpstr>
      <vt:lpstr>PowerPoint Presentation</vt:lpstr>
      <vt:lpstr>You are Helping Make Rural Life Healthier!</vt:lpstr>
      <vt:lpstr>2023 Results &amp; 2024 Goals</vt:lpstr>
      <vt:lpstr>2023 Overall Regional Participation</vt:lpstr>
      <vt:lpstr>PowerPoint Presentation</vt:lpstr>
      <vt:lpstr>Your gift makes a profound impact!</vt:lpstr>
      <vt:lpstr>Convenient Giving Options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 McCullough</dc:creator>
  <cp:lastModifiedBy>Amy</cp:lastModifiedBy>
  <cp:revision>489</cp:revision>
  <dcterms:created xsi:type="dcterms:W3CDTF">2015-02-17T21:17:56Z</dcterms:created>
  <dcterms:modified xsi:type="dcterms:W3CDTF">2024-04-30T15:25:57Z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0x0101004FD0846EFFCEA141B53184971A8198CC</vt:lpwstr>
  </property>
  <property fmtid="{D5CDD505-2E9C-101B-9397-08002B2CF9AE}" pid="3" name="MediaServiceImageTags">
    <vt:lpwstr/>
  </property>
</Properties>
</file>